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46" d="100"/>
          <a:sy n="46" d="100"/>
        </p:scale>
        <p:origin x="-3346" y="-18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63DB-F1D2-4EBF-9D71-31D3933817B3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466B6-5F11-405D-9B97-06BD38FAD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4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66B6-5F11-405D-9B97-06BD38FADD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A23-53DE-465E-A2D2-EDBDEC010F0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FE88-0382-4DF0-BDC3-61E7DE31B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6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A23-53DE-465E-A2D2-EDBDEC010F0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FE88-0382-4DF0-BDC3-61E7DE31B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2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A23-53DE-465E-A2D2-EDBDEC010F0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FE88-0382-4DF0-BDC3-61E7DE31B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5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A23-53DE-465E-A2D2-EDBDEC010F0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FE88-0382-4DF0-BDC3-61E7DE31B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2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A23-53DE-465E-A2D2-EDBDEC010F0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FE88-0382-4DF0-BDC3-61E7DE31B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6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A23-53DE-465E-A2D2-EDBDEC010F0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FE88-0382-4DF0-BDC3-61E7DE31B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9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A23-53DE-465E-A2D2-EDBDEC010F0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FE88-0382-4DF0-BDC3-61E7DE31B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6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A23-53DE-465E-A2D2-EDBDEC010F0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FE88-0382-4DF0-BDC3-61E7DE31B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7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A23-53DE-465E-A2D2-EDBDEC010F0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FE88-0382-4DF0-BDC3-61E7DE31B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4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A23-53DE-465E-A2D2-EDBDEC010F0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FE88-0382-4DF0-BDC3-61E7DE31B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0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A23-53DE-465E-A2D2-EDBDEC010F0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FE88-0382-4DF0-BDC3-61E7DE31B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1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04A23-53DE-465E-A2D2-EDBDEC010F0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6FE88-0382-4DF0-BDC3-61E7DE31B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5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06" y="77213"/>
            <a:ext cx="4883148" cy="1079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216" y="1342768"/>
            <a:ext cx="5840627" cy="65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41589" y="5506647"/>
            <a:ext cx="8825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BULLIT</a:t>
            </a:r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 качественный крепеж для профессионалов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297" y="2430508"/>
            <a:ext cx="9691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Перфорированный крепеж с покрытием термодиффузия</a:t>
            </a:r>
          </a:p>
        </p:txBody>
      </p:sp>
    </p:spTree>
    <p:extLst>
      <p:ext uri="{BB962C8B-B14F-4D97-AF65-F5344CB8AC3E}">
        <p14:creationId xmlns:p14="http://schemas.microsoft.com/office/powerpoint/2010/main" val="10760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5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06" y="77213"/>
            <a:ext cx="4883148" cy="1079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216" y="1342768"/>
            <a:ext cx="5840627" cy="65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1806" y="1429646"/>
            <a:ext cx="808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ЧТО ТАКОЕ ТЕРМОДИФФУЗИЯ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179" y="2367770"/>
            <a:ext cx="597293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cs typeface="Aharoni" panose="02010803020104030203" pitchFamily="2" charset="-79"/>
              </a:rPr>
              <a:t>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Термодиффузия- один из самых эффективных способов защиты металлических изделий от коррозии. Он заключается в нанесении на изделия толстого слоя цинка в печах при высокой температуре. Покрытый цинком таким образом перфорированный крепеж значительно превышает крепеж с классическим гальваническим покрытием по показателям устойчивости к механическим повреждениям и адгезии к ЛКМ, а по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коррозионной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стойкости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сопоставим с крепежом из нержавеющей стали.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 Благодаря своим выдающимся характеристикам, такое покрытие является стандартом при строительстве железных дорог и прокладке нефтепроводов.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 Благодаря бренду </a:t>
            </a:r>
            <a:r>
              <a:rPr lang="en-US" sz="1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BULLIT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профессиональный перфорированный крепеж с покрытием методом термодиффузии становится доступен и розничному потребителю. Он идеально подходит для применения в каркасном домостроении.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"/>
          <a:stretch/>
        </p:blipFill>
        <p:spPr>
          <a:xfrm>
            <a:off x="7215465" y="2511050"/>
            <a:ext cx="4185703" cy="2892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93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5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06" y="77213"/>
            <a:ext cx="4883148" cy="1079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216" y="1342768"/>
            <a:ext cx="5840627" cy="65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1806" y="1336811"/>
            <a:ext cx="906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ПРЕИМУЩЕСТВА ТЕРМОДИФФУЗИИ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216" y="2101299"/>
            <a:ext cx="106103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окрытие обладает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прочным сцеплением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с металлом, не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происходит отслаивания и скалывания покрытия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механических нагрузках.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не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вызывает необратимого водородного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охрупчивания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металла во время процесса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нанесения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толщина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покрытия составляет от 40 до 50 мкм, класс толщины П (повышенный) согласно ГОСТ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14918-80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антикоррозионная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стойкость в 10 раз выше, чем при других способах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цинкования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пригоден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для использования как во внутренних, так и в наружных конструкциях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рекомендован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к использованию в климатических зонах с повышенной влажностью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устойчив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к циклам конденсации и высыхания: выглядит как новый и через 5 лет после установки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поверхность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крепежа отлично подходит для окрашивания, т.к. имеет высокую степень адгезии с лакокрасочными материалами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покрытие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точно повторяет контуры изделий, однородно по толщине на всей поверхности, включая изделия сложной формы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1600" dirty="0">
                <a:solidFill>
                  <a:srgbClr val="FF0000"/>
                </a:solidFill>
                <a:cs typeface="Aharoni" panose="02010803020104030203" pitchFamily="2" charset="-79"/>
              </a:rPr>
              <a:t>Стойкость покрытия подтверждена испытаниями в лаборатории в камере искусственного климата </a:t>
            </a:r>
            <a:endParaRPr lang="ru-RU" sz="1600" dirty="0" smtClean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cs typeface="Aharoni" panose="02010803020104030203" pitchFamily="2" charset="-79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46" y="4926559"/>
            <a:ext cx="4292686" cy="172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70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5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06" y="77213"/>
            <a:ext cx="4883148" cy="1079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216" y="1342768"/>
            <a:ext cx="5840627" cy="65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1807" y="1387598"/>
            <a:ext cx="4883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ТЕХНОЛОГИЯ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216" y="2162285"/>
            <a:ext cx="61853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Технологический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процесс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состоит из следующих стадий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: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FF0000"/>
                </a:solidFill>
                <a:cs typeface="Aharoni" panose="02010803020104030203" pitchFamily="2" charset="-79"/>
              </a:rPr>
              <a:t>Подготовка </a:t>
            </a:r>
            <a:r>
              <a:rPr lang="ru-RU" sz="1400" dirty="0" smtClean="0">
                <a:solidFill>
                  <a:srgbClr val="FF0000"/>
                </a:solidFill>
                <a:cs typeface="Aharoni" panose="02010803020104030203" pitchFamily="2" charset="-79"/>
              </a:rPr>
              <a:t>поверхности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в зависимости от вида загрязнений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проводится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по ГОСТ 9.402. Степень очистки - 2 по ГОСТ 9.402.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Требования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к контролю качества основного металла - по ГОСТ 9.301 (раздел 3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FF0000"/>
                </a:solidFill>
                <a:cs typeface="Aharoni" panose="02010803020104030203" pitchFamily="2" charset="-79"/>
              </a:rPr>
              <a:t>Термодиффузионное </a:t>
            </a:r>
            <a:r>
              <a:rPr lang="ru-RU" sz="1400" dirty="0" err="1" smtClean="0">
                <a:solidFill>
                  <a:srgbClr val="FF0000"/>
                </a:solidFill>
                <a:cs typeface="Aharoni" panose="02010803020104030203" pitchFamily="2" charset="-79"/>
              </a:rPr>
              <a:t>цинкование</a:t>
            </a:r>
            <a:r>
              <a:rPr lang="ru-RU" sz="1400" dirty="0">
                <a:solidFill>
                  <a:srgbClr val="FF0000"/>
                </a:solidFill>
                <a:cs typeface="Aharoni" panose="02010803020104030203" pitchFamily="2" charset="-79"/>
              </a:rPr>
              <a:t>.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Изделие помещается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в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герметичный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контейнер с цинкосодержащей смесью.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Контейнер помещается 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печь, в которой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проводится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нанесение покрытия при температуре от 290 °С до 390 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С. После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охлаждения контейнера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изделие вынимается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очищается от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остатков порошка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rgbClr val="FF0000"/>
                </a:solidFill>
                <a:cs typeface="Aharoni" panose="02010803020104030203" pitchFamily="2" charset="-79"/>
              </a:rPr>
              <a:t>Фосфатирование</a:t>
            </a:r>
            <a:r>
              <a:rPr lang="ru-RU" sz="1400" dirty="0" smtClean="0">
                <a:solidFill>
                  <a:srgbClr val="FF0000"/>
                </a:solidFill>
                <a:cs typeface="Aharoni" panose="02010803020104030203" pitchFamily="2" charset="-79"/>
              </a:rPr>
              <a:t>.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После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нанесения цинкового покрытия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наносится защитный фосфатный слой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по ГОСТ 9.305.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FF0000"/>
                </a:solidFill>
                <a:cs typeface="Aharoni" panose="02010803020104030203" pitchFamily="2" charset="-79"/>
              </a:rPr>
              <a:t>Контроль качества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технологического процесса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цинкования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осуществляется проведением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периодических испытаний по следующим основным показателям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прочность сцепления цинкового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покрытия; хрупкость изделий;  коррозионная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стойкость (защитные свойства) покрытия.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91" y="3736356"/>
            <a:ext cx="2734962" cy="2734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30821" t="23757" r="32686" b="21281"/>
          <a:stretch/>
        </p:blipFill>
        <p:spPr>
          <a:xfrm>
            <a:off x="8171291" y="1171782"/>
            <a:ext cx="2734962" cy="231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73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45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06" y="77213"/>
            <a:ext cx="4883148" cy="1079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442" y="1403091"/>
            <a:ext cx="5840627" cy="65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1806" y="1364568"/>
            <a:ext cx="1169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АССОРТИМЕНТ И МАРКЕТИНГОВАЯ ПОДДЕРЖКА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51" y="2145955"/>
            <a:ext cx="95806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Стенд (табличка) с образцами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Видео с испытаний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Оформление выкладки в торговом зале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Обучение для сотрудников магазинов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Этикетка (бирка) с описанием преимуществ и тех. характеристик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Оптимальная выверенная матрица. Только самые популярные размеры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t="7993" r="13249" b="6204"/>
          <a:stretch>
            <a:fillRect/>
          </a:stretch>
        </p:blipFill>
        <p:spPr bwMode="auto">
          <a:xfrm rot="19450003">
            <a:off x="8020302" y="4325842"/>
            <a:ext cx="2262298" cy="204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53" b="85965" l="16383" r="78723">
                        <a14:foregroundMark x1="55957" y1="46730" x2="21915" y2="61882"/>
                        <a14:foregroundMark x1="21915" y1="61882" x2="37234" y2="79426"/>
                        <a14:foregroundMark x1="37234" y1="79426" x2="71277" y2="60766"/>
                        <a14:foregroundMark x1="71277" y1="60766" x2="55532" y2="46730"/>
                        <a14:foregroundMark x1="64255" y1="57895" x2="64255" y2="57895"/>
                        <a14:foregroundMark x1="48085" y1="61085" x2="48085" y2="61085"/>
                        <a14:foregroundMark x1="46809" y1="58214" x2="46809" y2="58214"/>
                        <a14:foregroundMark x1="51702" y1="64115" x2="51702" y2="64115"/>
                        <a14:foregroundMark x1="61277" y1="55343" x2="61277" y2="55343"/>
                        <a14:foregroundMark x1="53830" y1="32057" x2="53830" y2="32057"/>
                        <a14:backgroundMark x1="42979" y1="49123" x2="42979" y2="49123"/>
                        <a14:backgroundMark x1="53191" y1="46411" x2="53191" y2="46411"/>
                        <a14:backgroundMark x1="56809" y1="45455" x2="56809" y2="45455"/>
                        <a14:backgroundMark x1="39149" y1="52472" x2="39149" y2="52472"/>
                        <a14:backgroundMark x1="40426" y1="52791" x2="40426" y2="52791"/>
                        <a14:backgroundMark x1="45319" y1="50239" x2="45319" y2="50239"/>
                        <a14:backgroundMark x1="48936" y1="48804" x2="48936" y2="48804"/>
                        <a14:backgroundMark x1="51064" y1="47368" x2="51064" y2="47368"/>
                        <a14:backgroundMark x1="54894" y1="44976" x2="54894" y2="44976"/>
                        <a14:backgroundMark x1="58511" y1="46730" x2="58511" y2="46730"/>
                        <a14:backgroundMark x1="60851" y1="48804" x2="60851" y2="48804"/>
                        <a14:backgroundMark x1="57234" y1="47368" x2="57234" y2="47368"/>
                        <a14:backgroundMark x1="55957" y1="46571" x2="55957" y2="46571"/>
                        <a14:backgroundMark x1="58723" y1="49123" x2="58723" y2="49123"/>
                        <a14:backgroundMark x1="61489" y1="50399" x2="61489" y2="50399"/>
                        <a14:backgroundMark x1="71489" y1="60925" x2="71489" y2="60925"/>
                        <a14:backgroundMark x1="62340" y1="50718" x2="62340" y2="50718"/>
                        <a14:backgroundMark x1="49787" y1="28868" x2="49787" y2="28868"/>
                        <a14:backgroundMark x1="38085" y1="31419" x2="38085" y2="31419"/>
                        <a14:backgroundMark x1="45319" y1="37002" x2="45319" y2="37002"/>
                        <a14:backgroundMark x1="41064" y1="44817" x2="41064" y2="44817"/>
                        <a14:backgroundMark x1="50426" y1="41946" x2="50426" y2="41946"/>
                        <a14:backgroundMark x1="61277" y1="37002" x2="61277" y2="37002"/>
                        <a14:backgroundMark x1="65745" y1="32376" x2="65745" y2="32376"/>
                        <a14:backgroundMark x1="68511" y1="42743" x2="68511" y2="42743"/>
                        <a14:backgroundMark x1="63830" y1="45933" x2="63830" y2="45933"/>
                        <a14:backgroundMark x1="70213" y1="61563" x2="70213" y2="61563"/>
                        <a14:backgroundMark x1="68085" y1="62998" x2="68085" y2="62998"/>
                        <a14:backgroundMark x1="65106" y1="64274" x2="65106" y2="64274"/>
                        <a14:backgroundMark x1="61915" y1="66188" x2="61915" y2="66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20525" r="22932" b="18227"/>
          <a:stretch>
            <a:fillRect/>
          </a:stretch>
        </p:blipFill>
        <p:spPr bwMode="auto">
          <a:xfrm>
            <a:off x="9933561" y="4199049"/>
            <a:ext cx="1779687" cy="243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4" y="4199049"/>
            <a:ext cx="3838832" cy="2159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/>
          <a:stretch/>
        </p:blipFill>
        <p:spPr>
          <a:xfrm rot="16200000">
            <a:off x="1106766" y="3726440"/>
            <a:ext cx="2159313" cy="310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281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432</Words>
  <Application>Microsoft Office PowerPoint</Application>
  <PresentationFormat>Произвольный</PresentationFormat>
  <Paragraphs>39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piter59</dc:creator>
  <cp:lastModifiedBy>piter14</cp:lastModifiedBy>
  <cp:revision>20</cp:revision>
  <dcterms:created xsi:type="dcterms:W3CDTF">2020-01-15T07:10:33Z</dcterms:created>
  <dcterms:modified xsi:type="dcterms:W3CDTF">2020-08-25T09:10:09Z</dcterms:modified>
</cp:coreProperties>
</file>